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8" r:id="rId6"/>
    <p:sldId id="264" r:id="rId7"/>
    <p:sldId id="258" r:id="rId8"/>
    <p:sldId id="263" r:id="rId9"/>
    <p:sldId id="267" r:id="rId10"/>
    <p:sldId id="266"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63BDF5-47BE-4969-B209-36698359EBD6}" v="13" dt="2023-05-30T07:11:52.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showGuides="1">
      <p:cViewPr>
        <p:scale>
          <a:sx n="78" d="100"/>
          <a:sy n="78" d="100"/>
        </p:scale>
        <p:origin x="92" y="-4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3DEF-C4C8-27CC-7A57-6B1443B75A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8064EC6-FB6D-7F67-4ED7-60D477746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B4184C3-0D6B-A116-83B6-9E8B033BB71F}"/>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5" name="Footer Placeholder 4">
            <a:extLst>
              <a:ext uri="{FF2B5EF4-FFF2-40B4-BE49-F238E27FC236}">
                <a16:creationId xmlns:a16="http://schemas.microsoft.com/office/drawing/2014/main" id="{288C827A-B49E-8572-FA22-697B6D8FBD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7CCF91D-0EE6-9D9B-BB05-94DA601B443D}"/>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842485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BF181-CABF-C6B3-643B-E1CAF8EBE32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C8B63D5-D757-61F2-D61B-5DE7FE09DB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1FCB2EC-8A3D-108B-3095-28C0504F1DF6}"/>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5" name="Footer Placeholder 4">
            <a:extLst>
              <a:ext uri="{FF2B5EF4-FFF2-40B4-BE49-F238E27FC236}">
                <a16:creationId xmlns:a16="http://schemas.microsoft.com/office/drawing/2014/main" id="{80FE314B-4E33-05BD-DB10-8C53300CAC8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90D1D3-D876-2642-8A32-CD44160B3606}"/>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221862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B882B6-9ED5-4D15-B9DC-8052BEDBA8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6375CDA-8A3D-2F3D-7D2A-CE890DE0F9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858A914-2F94-1BBD-7CDF-0EF3141F7491}"/>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5" name="Footer Placeholder 4">
            <a:extLst>
              <a:ext uri="{FF2B5EF4-FFF2-40B4-BE49-F238E27FC236}">
                <a16:creationId xmlns:a16="http://schemas.microsoft.com/office/drawing/2014/main" id="{EDF8CCF9-BEEB-7786-EEE0-27901C51ED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927878-C9F3-16E1-F8AA-7D9AC5F61849}"/>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337670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8FC2-EF54-D6AD-C4BA-AAAA899E4D9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96E0DA1-35AD-9086-ACEE-E120CAA02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84A175A-5468-82B3-52C8-E2F804DCBABE}"/>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5" name="Footer Placeholder 4">
            <a:extLst>
              <a:ext uri="{FF2B5EF4-FFF2-40B4-BE49-F238E27FC236}">
                <a16:creationId xmlns:a16="http://schemas.microsoft.com/office/drawing/2014/main" id="{DE883BE2-21D8-A226-EC3C-8276047590E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D04FE3D-8543-C0AF-BD74-2CC79C2C8964}"/>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3089185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E019-F168-6EFD-4CC2-6F9FE563E4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47AAB2D-08C0-7974-235F-3DEA6F9F5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E4EDC-91A0-55FF-7AB6-4FC54FB8EC0B}"/>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5" name="Footer Placeholder 4">
            <a:extLst>
              <a:ext uri="{FF2B5EF4-FFF2-40B4-BE49-F238E27FC236}">
                <a16:creationId xmlns:a16="http://schemas.microsoft.com/office/drawing/2014/main" id="{7D3A1ADC-2BDC-F5B8-99A1-122711C0904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BF1694-6F13-4B8C-A3EC-564806014BF1}"/>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332854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7D4D-4A00-732F-B645-713C61DEEEF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8BDCA10-31B8-CDFD-9DF8-DFDCA9736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C383B0F-59B1-07E9-2DBC-97FD887DDD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E667C70-EFFD-28E4-369C-5871EDF6B0E1}"/>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6" name="Footer Placeholder 5">
            <a:extLst>
              <a:ext uri="{FF2B5EF4-FFF2-40B4-BE49-F238E27FC236}">
                <a16:creationId xmlns:a16="http://schemas.microsoft.com/office/drawing/2014/main" id="{B418B650-A661-45A3-405E-9BDF9A95C06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75CD85-C3C1-31AE-6BEE-123A484F7F8C}"/>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367702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0EFD-7CD5-C904-CCB7-0122239BA88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715A711-B4E6-7B84-938E-81EEB5ECF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99739-B7D2-5F4C-719A-BBA9B7C111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7B0039B-0B26-0115-C6E8-CF9E27F35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8016E3-7A03-08D1-F024-A92103FDE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DA06FBB-93E9-B91C-5803-0AA97AE63D84}"/>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8" name="Footer Placeholder 7">
            <a:extLst>
              <a:ext uri="{FF2B5EF4-FFF2-40B4-BE49-F238E27FC236}">
                <a16:creationId xmlns:a16="http://schemas.microsoft.com/office/drawing/2014/main" id="{5E919C7B-B0BE-3882-536F-644D1ABE6F2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8971735-DAF6-4853-5767-FDD3C2DC9FE7}"/>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282387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CCFC-5FDE-61E3-4781-A6BB11B1EE6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1E45BFF-FA65-A5C2-5AB6-6E4ECD80E0F1}"/>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4" name="Footer Placeholder 3">
            <a:extLst>
              <a:ext uri="{FF2B5EF4-FFF2-40B4-BE49-F238E27FC236}">
                <a16:creationId xmlns:a16="http://schemas.microsoft.com/office/drawing/2014/main" id="{B69CC029-3880-3D1E-2453-C6223AFF5CF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8B45C9F-E59B-5022-E256-D9A1B3101AA2}"/>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363280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2F711-F4E0-8514-0A77-B92C8368AAF0}"/>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3" name="Footer Placeholder 2">
            <a:extLst>
              <a:ext uri="{FF2B5EF4-FFF2-40B4-BE49-F238E27FC236}">
                <a16:creationId xmlns:a16="http://schemas.microsoft.com/office/drawing/2014/main" id="{94F55F42-1FAF-AC4B-2C34-7EDB6C35A2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9DB0F77-F23C-FDE8-6DD6-4AD81E43F6CC}"/>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92731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7C94-DFD0-780F-D2C3-F6E0F2A28C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087051E-B854-4E61-1023-393946F75B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00F486C-05BE-2CB4-2F03-D01A80EF3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8E95A-598C-2D79-CC87-FDBC0F3243CE}"/>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6" name="Footer Placeholder 5">
            <a:extLst>
              <a:ext uri="{FF2B5EF4-FFF2-40B4-BE49-F238E27FC236}">
                <a16:creationId xmlns:a16="http://schemas.microsoft.com/office/drawing/2014/main" id="{220CC482-3493-1AD9-EEDD-3BD73C3F99C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1E5536A-36B0-1F0A-27F1-9D66E7020769}"/>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319968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35F9-4185-C4CB-3DCF-34AFBEC25F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0E06228-28A6-54AA-7C16-A386D3AB4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EEF2BBB-BC46-7135-0989-14D332FC9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F6471-9FBE-55FD-9DF2-4D41C655554A}"/>
              </a:ext>
            </a:extLst>
          </p:cNvPr>
          <p:cNvSpPr>
            <a:spLocks noGrp="1"/>
          </p:cNvSpPr>
          <p:nvPr>
            <p:ph type="dt" sz="half" idx="10"/>
          </p:nvPr>
        </p:nvSpPr>
        <p:spPr/>
        <p:txBody>
          <a:bodyPr/>
          <a:lstStyle/>
          <a:p>
            <a:fld id="{96207D5C-4164-4766-A050-98AB8CD5A595}" type="datetimeFigureOut">
              <a:rPr lang="en-AU" smtClean="0"/>
              <a:t>5/06/2023</a:t>
            </a:fld>
            <a:endParaRPr lang="en-AU"/>
          </a:p>
        </p:txBody>
      </p:sp>
      <p:sp>
        <p:nvSpPr>
          <p:cNvPr id="6" name="Footer Placeholder 5">
            <a:extLst>
              <a:ext uri="{FF2B5EF4-FFF2-40B4-BE49-F238E27FC236}">
                <a16:creationId xmlns:a16="http://schemas.microsoft.com/office/drawing/2014/main" id="{01A0E2A0-E198-C1A0-0A83-685D87061A1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B7B81FE-D7E7-EF3D-2145-B82A3B1F2DD3}"/>
              </a:ext>
            </a:extLst>
          </p:cNvPr>
          <p:cNvSpPr>
            <a:spLocks noGrp="1"/>
          </p:cNvSpPr>
          <p:nvPr>
            <p:ph type="sldNum" sz="quarter" idx="12"/>
          </p:nvPr>
        </p:nvSpPr>
        <p:spPr/>
        <p:txBody>
          <a:bodyPr/>
          <a:lstStyle/>
          <a:p>
            <a:fld id="{A337B303-D524-4B29-A39F-2EC1514B6374}" type="slidenum">
              <a:rPr lang="en-AU" smtClean="0"/>
              <a:t>‹#›</a:t>
            </a:fld>
            <a:endParaRPr lang="en-AU"/>
          </a:p>
        </p:txBody>
      </p:sp>
    </p:spTree>
    <p:extLst>
      <p:ext uri="{BB962C8B-B14F-4D97-AF65-F5344CB8AC3E}">
        <p14:creationId xmlns:p14="http://schemas.microsoft.com/office/powerpoint/2010/main" val="403470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BCA1D-3D35-B908-ED31-C6FD8105E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5719938-A2AB-6327-0B53-A65C5107A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92879EC-D158-4985-9028-ABE611E25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07D5C-4164-4766-A050-98AB8CD5A595}" type="datetimeFigureOut">
              <a:rPr lang="en-AU" smtClean="0"/>
              <a:t>5/06/2023</a:t>
            </a:fld>
            <a:endParaRPr lang="en-AU"/>
          </a:p>
        </p:txBody>
      </p:sp>
      <p:sp>
        <p:nvSpPr>
          <p:cNvPr id="5" name="Footer Placeholder 4">
            <a:extLst>
              <a:ext uri="{FF2B5EF4-FFF2-40B4-BE49-F238E27FC236}">
                <a16:creationId xmlns:a16="http://schemas.microsoft.com/office/drawing/2014/main" id="{C8F13D27-1BE6-F054-3104-CE21BE17B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9A3ACE7-856A-DACC-683C-47FC90544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7B303-D524-4B29-A39F-2EC1514B6374}" type="slidenum">
              <a:rPr lang="en-AU" smtClean="0"/>
              <a:t>‹#›</a:t>
            </a:fld>
            <a:endParaRPr lang="en-AU"/>
          </a:p>
        </p:txBody>
      </p:sp>
    </p:spTree>
    <p:extLst>
      <p:ext uri="{BB962C8B-B14F-4D97-AF65-F5344CB8AC3E}">
        <p14:creationId xmlns:p14="http://schemas.microsoft.com/office/powerpoint/2010/main" val="1800641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aus01.safelinks.protection.outlook.com/?url=https%3A%2F%2Fspcballarat.sharepoint.com%2F%3Av%3A%2Fr%2Ffiles%2FPhotoLibrary%2F2016%2F6%2520-%2520Camps%2520and%2520Excursions%2F4%2520-%2520Tour%2520of%2520Ireland%2520and%2520the%2520UK%2FVideos%2FTour%2520Video%25202016%2FTour%2520Video%2520Mp4.mp4%3Fcsf%3D1%26web%3D1%26e%3D6Nr2qR&amp;data=05%7C01%7CHClark%40stpats.vic.edu.au%7C87f9a93b951a4067a90408db5bdd3b34%7Ce037dac0bdd4497d9ef79442978a163d%7C0%7C0%7C638204778011176222%7CUnknown%7CTWFpbGZsb3d8eyJWIjoiMC4wLjAwMDAiLCJQIjoiV2luMzIiLCJBTiI6Ik1haWwiLCJXVCI6Mn0%3D%7C3000%7C%7C%7C&amp;sdata=EQ3ev67JhXUXm1ztvkZaNUhDKrd%2F%2BanuuAHmCQbrCVU%3D&amp;reserved=0" TargetMode="External"/><Relationship Id="rId5" Type="http://schemas.openxmlformats.org/officeDocument/2006/relationships/image" Target="cid:image001.png@01D98E19.E5102F30"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aus01.safelinks.protection.outlook.com/?url=https%3A%2F%2Fwww.surveymonkey.com%2Fr%2FKCZ3TMP&amp;data=05%7C01%7CHClark%40stpats.vic.edu.au%7C9b00b62cf8d643832cf008db6177e7b6%7Ce037dac0bdd4497d9ef79442978a163d%7C0%7C0%7C638210939853868454%7CUnknown%7CTWFpbGZsb3d8eyJWIjoiMC4wLjAwMDAiLCJQIjoiV2luMzIiLCJBTiI6Ik1haWwiLCJXVCI6Mn0%3D%7C3000%7C%7C%7C&amp;sdata=KZ%2B9qOGuBP5ylh54nj8qK8tk8YfxOXxj3Miw%2FYEwcs8%3D&amp;reserved=0"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401-71FB-FAE3-BC6A-B06150EC9469}"/>
              </a:ext>
            </a:extLst>
          </p:cNvPr>
          <p:cNvSpPr>
            <a:spLocks noGrp="1"/>
          </p:cNvSpPr>
          <p:nvPr>
            <p:ph type="ctrTitle"/>
          </p:nvPr>
        </p:nvSpPr>
        <p:spPr/>
        <p:txBody>
          <a:bodyPr/>
          <a:lstStyle/>
          <a:p>
            <a:r>
              <a:rPr lang="en-AU" dirty="0"/>
              <a:t>Dates:</a:t>
            </a:r>
          </a:p>
        </p:txBody>
      </p:sp>
      <p:sp>
        <p:nvSpPr>
          <p:cNvPr id="3" name="Subtitle 2">
            <a:extLst>
              <a:ext uri="{FF2B5EF4-FFF2-40B4-BE49-F238E27FC236}">
                <a16:creationId xmlns:a16="http://schemas.microsoft.com/office/drawing/2014/main" id="{6B0B2DA4-6B42-EE2B-CFE6-BCB1206CFF92}"/>
              </a:ext>
            </a:extLst>
          </p:cNvPr>
          <p:cNvSpPr>
            <a:spLocks noGrp="1"/>
          </p:cNvSpPr>
          <p:nvPr>
            <p:ph type="subTitle" idx="1"/>
          </p:nvPr>
        </p:nvSpPr>
        <p:spPr/>
        <p:txBody>
          <a:bodyPr/>
          <a:lstStyle/>
          <a:p>
            <a:r>
              <a:rPr lang="en-AU" b="1" dirty="0">
                <a:solidFill>
                  <a:srgbClr val="FF0000"/>
                </a:solidFill>
              </a:rPr>
              <a:t>Departing Melbourne: Tuesday, March 26</a:t>
            </a:r>
          </a:p>
          <a:p>
            <a:r>
              <a:rPr lang="en-AU" b="1" dirty="0">
                <a:solidFill>
                  <a:srgbClr val="FF0000"/>
                </a:solidFill>
              </a:rPr>
              <a:t>Arriving Melbourne: Friday, April 12</a:t>
            </a:r>
          </a:p>
        </p:txBody>
      </p:sp>
      <p:pic>
        <p:nvPicPr>
          <p:cNvPr id="5" name="Picture 4" descr="A picture containing outdoor, sky, grass, nature&#10;&#10;Description automatically generated">
            <a:extLst>
              <a:ext uri="{FF2B5EF4-FFF2-40B4-BE49-F238E27FC236}">
                <a16:creationId xmlns:a16="http://schemas.microsoft.com/office/drawing/2014/main" id="{91BFF6F6-ED8F-1736-8C32-A71BF8568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655762"/>
          </a:xfrm>
          <a:prstGeom prst="rect">
            <a:avLst/>
          </a:prstGeom>
        </p:spPr>
      </p:pic>
      <p:sp>
        <p:nvSpPr>
          <p:cNvPr id="6" name="TextBox 5">
            <a:extLst>
              <a:ext uri="{FF2B5EF4-FFF2-40B4-BE49-F238E27FC236}">
                <a16:creationId xmlns:a16="http://schemas.microsoft.com/office/drawing/2014/main" id="{BAC9C7ED-FAF5-4B2E-983C-80DF7133FFC1}"/>
              </a:ext>
            </a:extLst>
          </p:cNvPr>
          <p:cNvSpPr txBox="1"/>
          <p:nvPr/>
        </p:nvSpPr>
        <p:spPr>
          <a:xfrm>
            <a:off x="1999338" y="320049"/>
            <a:ext cx="8193324" cy="1015663"/>
          </a:xfrm>
          <a:prstGeom prst="rect">
            <a:avLst/>
          </a:prstGeom>
          <a:noFill/>
        </p:spPr>
        <p:txBody>
          <a:bodyPr wrap="square" rtlCol="0">
            <a:spAutoFit/>
          </a:bodyPr>
          <a:lstStyle/>
          <a:p>
            <a:pPr algn="ctr"/>
            <a:r>
              <a:rPr lang="en-AU" sz="6000" b="1" dirty="0">
                <a:ln>
                  <a:solidFill>
                    <a:schemeClr val="accent1"/>
                  </a:solidFill>
                </a:ln>
                <a:solidFill>
                  <a:schemeClr val="bg1"/>
                </a:solidFill>
                <a:latin typeface="Algerian" panose="04020705040A02060702" pitchFamily="82" charset="0"/>
                <a:ea typeface="MS Gothic" panose="020B0609070205080204" pitchFamily="49" charset="-128"/>
                <a:cs typeface="IrisUPC" panose="020B0502040204020203" pitchFamily="34" charset="-34"/>
              </a:rPr>
              <a:t>IRELAND TOUR 2024</a:t>
            </a:r>
          </a:p>
        </p:txBody>
      </p:sp>
    </p:spTree>
    <p:extLst>
      <p:ext uri="{BB962C8B-B14F-4D97-AF65-F5344CB8AC3E}">
        <p14:creationId xmlns:p14="http://schemas.microsoft.com/office/powerpoint/2010/main" val="31567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401-71FB-FAE3-BC6A-B06150EC9469}"/>
              </a:ext>
            </a:extLst>
          </p:cNvPr>
          <p:cNvSpPr>
            <a:spLocks noGrp="1"/>
          </p:cNvSpPr>
          <p:nvPr>
            <p:ph type="ctrTitle"/>
          </p:nvPr>
        </p:nvSpPr>
        <p:spPr/>
        <p:txBody>
          <a:bodyPr>
            <a:noAutofit/>
          </a:bodyPr>
          <a:lstStyle/>
          <a:p>
            <a:r>
              <a:rPr lang="en-AU" sz="2800" b="1" dirty="0">
                <a:solidFill>
                  <a:srgbClr val="FF0000"/>
                </a:solidFill>
                <a:latin typeface="Algerian" panose="04020705040A02060702" pitchFamily="82" charset="0"/>
              </a:rPr>
              <a:t>Payment Schedule</a:t>
            </a:r>
            <a:br>
              <a:rPr lang="en-AU" sz="2800" b="1" dirty="0">
                <a:solidFill>
                  <a:srgbClr val="FF0000"/>
                </a:solidFill>
                <a:latin typeface="Algerian" panose="04020705040A02060702" pitchFamily="82" charset="0"/>
              </a:rPr>
            </a:br>
            <a:br>
              <a:rPr lang="en-AU" sz="2800" b="1" dirty="0">
                <a:solidFill>
                  <a:srgbClr val="FF0000"/>
                </a:solidFill>
                <a:latin typeface="Algerian" panose="04020705040A02060702" pitchFamily="82" charset="0"/>
              </a:rPr>
            </a:br>
            <a:br>
              <a:rPr lang="en-AU" sz="2800" b="1" dirty="0">
                <a:solidFill>
                  <a:srgbClr val="FF0000"/>
                </a:solidFill>
                <a:latin typeface="Algerian" panose="04020705040A02060702" pitchFamily="82" charset="0"/>
              </a:rPr>
            </a:br>
            <a:endParaRPr lang="en-AU" sz="2800" dirty="0"/>
          </a:p>
        </p:txBody>
      </p:sp>
      <p:sp>
        <p:nvSpPr>
          <p:cNvPr id="3" name="Subtitle 2">
            <a:extLst>
              <a:ext uri="{FF2B5EF4-FFF2-40B4-BE49-F238E27FC236}">
                <a16:creationId xmlns:a16="http://schemas.microsoft.com/office/drawing/2014/main" id="{6B0B2DA4-6B42-EE2B-CFE6-BCB1206CFF92}"/>
              </a:ext>
            </a:extLst>
          </p:cNvPr>
          <p:cNvSpPr>
            <a:spLocks noGrp="1"/>
          </p:cNvSpPr>
          <p:nvPr>
            <p:ph type="subTitle" idx="1"/>
          </p:nvPr>
        </p:nvSpPr>
        <p:spPr>
          <a:xfrm>
            <a:off x="496187" y="2445488"/>
            <a:ext cx="9650246" cy="3880497"/>
          </a:xfrm>
        </p:spPr>
        <p:txBody>
          <a:bodyPr>
            <a:normAutofit fontScale="25000" lnSpcReduction="20000"/>
          </a:bodyPr>
          <a:lstStyle/>
          <a:p>
            <a:r>
              <a:rPr lang="en-AU" sz="8000" b="1" dirty="0">
                <a:effectLst/>
                <a:latin typeface="Arial" panose="020B0604020202020204" pitchFamily="34" charset="0"/>
                <a:ea typeface="MS Mincho" panose="02020609040205080304" pitchFamily="49" charset="-128"/>
              </a:rPr>
              <a:t>Proposed payment schedule for tour.</a:t>
            </a:r>
            <a:endParaRPr lang="en-AU" sz="8000" dirty="0">
              <a:effectLst/>
              <a:latin typeface="Times New Roman" panose="02020603050405020304" pitchFamily="18" charset="0"/>
              <a:ea typeface="MS Mincho" panose="02020609040205080304" pitchFamily="49" charset="-128"/>
            </a:endParaRPr>
          </a:p>
          <a:p>
            <a:r>
              <a:rPr lang="en-AU" sz="8000" dirty="0">
                <a:effectLst/>
                <a:latin typeface="Arial" panose="020B0604020202020204" pitchFamily="34" charset="0"/>
                <a:ea typeface="MS Mincho" panose="02020609040205080304" pitchFamily="49" charset="-128"/>
              </a:rPr>
              <a:t>The final schedule to be determined after costing’ are finalised however it is expected the cost of the tour to be no more than $10,000</a:t>
            </a:r>
            <a:endParaRPr lang="en-AU" sz="8000" dirty="0">
              <a:effectLst/>
              <a:latin typeface="Times New Roman" panose="02020603050405020304" pitchFamily="18" charset="0"/>
              <a:ea typeface="MS Mincho" panose="02020609040205080304" pitchFamily="49" charset="-128"/>
            </a:endParaRPr>
          </a:p>
          <a:p>
            <a:r>
              <a:rPr lang="en-AU" sz="8000" dirty="0">
                <a:effectLst/>
                <a:latin typeface="Arial" panose="020B0604020202020204" pitchFamily="34" charset="0"/>
                <a:ea typeface="MS Mincho" panose="02020609040205080304" pitchFamily="49" charset="-128"/>
              </a:rPr>
              <a:t> </a:t>
            </a:r>
            <a:endParaRPr lang="en-AU" sz="8000" dirty="0">
              <a:effectLst/>
              <a:latin typeface="Times New Roman" panose="02020603050405020304" pitchFamily="18" charset="0"/>
              <a:ea typeface="MS Mincho" panose="02020609040205080304" pitchFamily="49" charset="-128"/>
            </a:endParaRPr>
          </a:p>
          <a:p>
            <a:pPr algn="l"/>
            <a:r>
              <a:rPr lang="en-AU" sz="8000" b="1" dirty="0">
                <a:latin typeface="Arial" panose="020B0604020202020204" pitchFamily="34" charset="0"/>
                <a:ea typeface="MS Mincho" panose="02020609040205080304" pitchFamily="49" charset="-128"/>
              </a:rPr>
              <a:t>July 31</a:t>
            </a:r>
            <a:r>
              <a:rPr lang="en-AU" sz="8000" b="1" dirty="0">
                <a:effectLst/>
                <a:latin typeface="Arial" panose="020B0604020202020204" pitchFamily="34" charset="0"/>
                <a:ea typeface="MS Mincho" panose="02020609040205080304" pitchFamily="49" charset="-128"/>
              </a:rPr>
              <a:t>, 2023: </a:t>
            </a:r>
            <a:r>
              <a:rPr lang="en-AU" sz="8000" dirty="0">
                <a:effectLst/>
                <a:latin typeface="Arial" panose="020B0604020202020204" pitchFamily="34" charset="0"/>
                <a:ea typeface="MS Mincho" panose="02020609040205080304" pitchFamily="49" charset="-128"/>
              </a:rPr>
              <a:t>Tour deposit $1000 (as part of application process, refundable if student is unsuccessful in obtaining a position on the touring party)</a:t>
            </a:r>
            <a:endParaRPr lang="en-AU" sz="8000" dirty="0">
              <a:effectLst/>
              <a:latin typeface="Times New Roman" panose="02020603050405020304" pitchFamily="18" charset="0"/>
              <a:ea typeface="MS Mincho" panose="02020609040205080304" pitchFamily="49" charset="-128"/>
            </a:endParaRPr>
          </a:p>
          <a:p>
            <a:pPr algn="l"/>
            <a:r>
              <a:rPr lang="en-AU" sz="8000" b="1" dirty="0">
                <a:effectLst/>
                <a:latin typeface="Arial" panose="020B0604020202020204" pitchFamily="34" charset="0"/>
                <a:ea typeface="MS Mincho" panose="02020609040205080304" pitchFamily="49" charset="-128"/>
              </a:rPr>
              <a:t>October 6, 2023:</a:t>
            </a:r>
            <a:r>
              <a:rPr lang="en-AU" sz="8000" dirty="0">
                <a:effectLst/>
                <a:latin typeface="Arial" panose="020B0604020202020204" pitchFamily="34" charset="0"/>
                <a:ea typeface="MS Mincho" panose="02020609040205080304" pitchFamily="49" charset="-128"/>
              </a:rPr>
              <a:t>1st Instalment $2500 (on successful application)</a:t>
            </a:r>
            <a:endParaRPr lang="en-AU" sz="8000" dirty="0">
              <a:effectLst/>
              <a:latin typeface="Times New Roman" panose="02020603050405020304" pitchFamily="18" charset="0"/>
              <a:ea typeface="MS Mincho" panose="02020609040205080304" pitchFamily="49" charset="-128"/>
            </a:endParaRPr>
          </a:p>
          <a:p>
            <a:pPr algn="l"/>
            <a:r>
              <a:rPr lang="en-AU" sz="8000" b="1" dirty="0">
                <a:effectLst/>
                <a:latin typeface="Arial" panose="020B0604020202020204" pitchFamily="34" charset="0"/>
                <a:ea typeface="MS Mincho" panose="02020609040205080304" pitchFamily="49" charset="-128"/>
              </a:rPr>
              <a:t>October 27, 2023: </a:t>
            </a:r>
            <a:r>
              <a:rPr lang="en-AU" sz="8000" dirty="0">
                <a:effectLst/>
                <a:latin typeface="Arial" panose="020B0604020202020204" pitchFamily="34" charset="0"/>
                <a:ea typeface="MS Mincho" panose="02020609040205080304" pitchFamily="49" charset="-128"/>
              </a:rPr>
              <a:t>2nd Instalment $2500</a:t>
            </a:r>
          </a:p>
          <a:p>
            <a:pPr algn="l"/>
            <a:r>
              <a:rPr lang="en-AU" sz="8000" b="1" dirty="0">
                <a:latin typeface="Arial" panose="020B0604020202020204" pitchFamily="34" charset="0"/>
                <a:ea typeface="MS Mincho" panose="02020609040205080304" pitchFamily="49" charset="-128"/>
              </a:rPr>
              <a:t>November 17, 2023</a:t>
            </a:r>
            <a:r>
              <a:rPr lang="en-AU" sz="8000" dirty="0">
                <a:latin typeface="Arial" panose="020B0604020202020204" pitchFamily="34" charset="0"/>
                <a:ea typeface="MS Mincho" panose="02020609040205080304" pitchFamily="49" charset="-128"/>
              </a:rPr>
              <a:t>:3</a:t>
            </a:r>
            <a:r>
              <a:rPr lang="en-AU" sz="8000" baseline="30000" dirty="0">
                <a:latin typeface="Arial" panose="020B0604020202020204" pitchFamily="34" charset="0"/>
                <a:ea typeface="MS Mincho" panose="02020609040205080304" pitchFamily="49" charset="-128"/>
              </a:rPr>
              <a:t>rd</a:t>
            </a:r>
            <a:r>
              <a:rPr lang="en-AU" sz="8000" dirty="0">
                <a:latin typeface="Arial" panose="020B0604020202020204" pitchFamily="34" charset="0"/>
                <a:ea typeface="MS Mincho" panose="02020609040205080304" pitchFamily="49" charset="-128"/>
              </a:rPr>
              <a:t> Instalment $2500</a:t>
            </a:r>
            <a:endParaRPr lang="en-AU" sz="8000" dirty="0">
              <a:effectLst/>
              <a:latin typeface="Times New Roman" panose="02020603050405020304" pitchFamily="18" charset="0"/>
              <a:ea typeface="MS Mincho" panose="02020609040205080304" pitchFamily="49" charset="-128"/>
            </a:endParaRPr>
          </a:p>
          <a:p>
            <a:pPr algn="l"/>
            <a:r>
              <a:rPr lang="en-AU" sz="8000" b="1" dirty="0">
                <a:effectLst/>
                <a:latin typeface="Arial" panose="020B0604020202020204" pitchFamily="34" charset="0"/>
                <a:ea typeface="MS Mincho" panose="02020609040205080304" pitchFamily="49" charset="-128"/>
              </a:rPr>
              <a:t>February 1, 2024</a:t>
            </a:r>
            <a:r>
              <a:rPr lang="en-AU" sz="8000" dirty="0">
                <a:effectLst/>
                <a:latin typeface="Arial" panose="020B0604020202020204" pitchFamily="34" charset="0"/>
                <a:ea typeface="MS Mincho" panose="02020609040205080304" pitchFamily="49" charset="-128"/>
              </a:rPr>
              <a:t> Payment Balance $1500 (to be confirmed) </a:t>
            </a:r>
            <a:endParaRPr lang="en-AU" sz="8000" dirty="0">
              <a:effectLst/>
              <a:latin typeface="Times New Roman" panose="02020603050405020304" pitchFamily="18" charset="0"/>
              <a:ea typeface="MS Mincho" panose="02020609040205080304" pitchFamily="49" charset="-128"/>
            </a:endParaRPr>
          </a:p>
          <a:p>
            <a:endParaRPr lang="en-AU" dirty="0"/>
          </a:p>
        </p:txBody>
      </p:sp>
      <p:pic>
        <p:nvPicPr>
          <p:cNvPr id="5" name="Picture 4">
            <a:extLst>
              <a:ext uri="{FF2B5EF4-FFF2-40B4-BE49-F238E27FC236}">
                <a16:creationId xmlns:a16="http://schemas.microsoft.com/office/drawing/2014/main" id="{91BFF6F6-ED8F-1736-8C32-A71BF8568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1655762"/>
          </a:xfrm>
          <a:prstGeom prst="rect">
            <a:avLst/>
          </a:prstGeom>
        </p:spPr>
      </p:pic>
      <p:pic>
        <p:nvPicPr>
          <p:cNvPr id="6" name="Picture 5" descr="A white building with black text on it with Free Derry Corner in the background&#10;&#10;Description automatically generated with low confidence">
            <a:extLst>
              <a:ext uri="{FF2B5EF4-FFF2-40B4-BE49-F238E27FC236}">
                <a16:creationId xmlns:a16="http://schemas.microsoft.com/office/drawing/2014/main" id="{06AD7D7C-455D-5BB9-29FA-492FF3B73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354" y="0"/>
            <a:ext cx="2483645" cy="1655763"/>
          </a:xfrm>
          <a:prstGeom prst="rect">
            <a:avLst/>
          </a:prstGeom>
        </p:spPr>
      </p:pic>
      <p:pic>
        <p:nvPicPr>
          <p:cNvPr id="8" name="Picture 7" descr="A picture containing outdoor, footwear, sky, person&#10;&#10;Description automatically generated">
            <a:extLst>
              <a:ext uri="{FF2B5EF4-FFF2-40B4-BE49-F238E27FC236}">
                <a16:creationId xmlns:a16="http://schemas.microsoft.com/office/drawing/2014/main" id="{14AF9A03-DB53-98F1-0999-C8B8DBC46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14" y="0"/>
            <a:ext cx="2646893" cy="1655762"/>
          </a:xfrm>
          <a:prstGeom prst="rect">
            <a:avLst/>
          </a:prstGeom>
        </p:spPr>
      </p:pic>
    </p:spTree>
    <p:extLst>
      <p:ext uri="{BB962C8B-B14F-4D97-AF65-F5344CB8AC3E}">
        <p14:creationId xmlns:p14="http://schemas.microsoft.com/office/powerpoint/2010/main" val="4283020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1C89D-B658-C094-F945-9E46F50A0832}"/>
              </a:ext>
            </a:extLst>
          </p:cNvPr>
          <p:cNvSpPr>
            <a:spLocks noGrp="1"/>
          </p:cNvSpPr>
          <p:nvPr>
            <p:ph type="title"/>
          </p:nvPr>
        </p:nvSpPr>
        <p:spPr/>
        <p:txBody>
          <a:bodyPr/>
          <a:lstStyle/>
          <a:p>
            <a:pPr algn="ctr"/>
            <a:r>
              <a:rPr lang="en-AU" dirty="0">
                <a:latin typeface="Algerian" panose="04020705040A02060702" pitchFamily="82" charset="0"/>
              </a:rPr>
              <a:t>Criteria</a:t>
            </a:r>
          </a:p>
        </p:txBody>
      </p:sp>
      <p:sp>
        <p:nvSpPr>
          <p:cNvPr id="3" name="Content Placeholder 2">
            <a:extLst>
              <a:ext uri="{FF2B5EF4-FFF2-40B4-BE49-F238E27FC236}">
                <a16:creationId xmlns:a16="http://schemas.microsoft.com/office/drawing/2014/main" id="{BF70DE62-218F-9628-E792-6493B2DDB365}"/>
              </a:ext>
            </a:extLst>
          </p:cNvPr>
          <p:cNvSpPr>
            <a:spLocks noGrp="1"/>
          </p:cNvSpPr>
          <p:nvPr>
            <p:ph idx="1"/>
          </p:nvPr>
        </p:nvSpPr>
        <p:spPr>
          <a:xfrm>
            <a:off x="838200" y="1825625"/>
            <a:ext cx="10943804" cy="4667250"/>
          </a:xfrm>
        </p:spPr>
        <p:txBody>
          <a:bodyPr>
            <a:normAutofit fontScale="92500" lnSpcReduction="20000"/>
          </a:bodyPr>
          <a:lstStyle/>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Behaviour within St Patrick's College</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Commitment to SPC Football</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National Representation</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State Representation</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U/18 Coates Talent League (GWV Rebels, Bendigo Pioneers or Western Jets)</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1</a:t>
            </a:r>
            <a:r>
              <a:rPr lang="en-AU" sz="2200" b="1" kern="100" baseline="30000" dirty="0">
                <a:effectLst/>
                <a:latin typeface="Calibri" panose="020F0502020204030204" pitchFamily="34" charset="0"/>
                <a:ea typeface="Yu Mincho" panose="02020400000000000000" pitchFamily="18" charset="-128"/>
                <a:cs typeface="Times New Roman" panose="02020603050405020304" pitchFamily="18" charset="0"/>
              </a:rPr>
              <a:t>ST</a:t>
            </a: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 XVIII SPC Jumper</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U/16 GWV Rebels, Bendigo Pioneers or Western Jets selection</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1</a:t>
            </a:r>
            <a:r>
              <a:rPr lang="en-AU" sz="2200" b="1" kern="100" baseline="30000" dirty="0">
                <a:effectLst/>
                <a:latin typeface="Calibri" panose="020F0502020204030204" pitchFamily="34" charset="0"/>
                <a:ea typeface="Yu Mincho" panose="02020400000000000000" pitchFamily="18" charset="-128"/>
                <a:cs typeface="Times New Roman" panose="02020603050405020304" pitchFamily="18" charset="0"/>
              </a:rPr>
              <a:t>st</a:t>
            </a: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 XVIII ACC Game</a:t>
            </a:r>
          </a:p>
          <a:p>
            <a:pPr>
              <a:lnSpc>
                <a:spcPct val="107000"/>
              </a:lnSpc>
              <a:spcAft>
                <a:spcPts val="800"/>
              </a:spcAft>
            </a:pPr>
            <a:r>
              <a:rPr lang="en-AU" sz="2200" b="1" kern="100" dirty="0">
                <a:effectLst/>
                <a:latin typeface="Calibri" panose="020F0502020204030204" pitchFamily="34" charset="0"/>
                <a:ea typeface="Yu Mincho" panose="02020400000000000000" pitchFamily="18" charset="-128"/>
                <a:cs typeface="Times New Roman" panose="02020603050405020304" pitchFamily="18" charset="0"/>
              </a:rPr>
              <a:t>Interleague Representation</a:t>
            </a:r>
          </a:p>
          <a:p>
            <a:pPr marL="0" indent="0">
              <a:buNone/>
            </a:pPr>
            <a:endParaRPr lang="en-AU" dirty="0"/>
          </a:p>
        </p:txBody>
      </p:sp>
    </p:spTree>
    <p:extLst>
      <p:ext uri="{BB962C8B-B14F-4D97-AF65-F5344CB8AC3E}">
        <p14:creationId xmlns:p14="http://schemas.microsoft.com/office/powerpoint/2010/main" val="300753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401-71FB-FAE3-BC6A-B06150EC9469}"/>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6B0B2DA4-6B42-EE2B-CFE6-BCB1206CFF92}"/>
              </a:ext>
            </a:extLst>
          </p:cNvPr>
          <p:cNvSpPr>
            <a:spLocks noGrp="1"/>
          </p:cNvSpPr>
          <p:nvPr>
            <p:ph type="subTitle" idx="1"/>
          </p:nvPr>
        </p:nvSpPr>
        <p:spPr>
          <a:xfrm>
            <a:off x="294198" y="2058179"/>
            <a:ext cx="10797872" cy="2688749"/>
          </a:xfrm>
        </p:spPr>
        <p:txBody>
          <a:bodyPr>
            <a:normAutofit fontScale="85000" lnSpcReduction="20000"/>
          </a:bodyPr>
          <a:lstStyle/>
          <a:p>
            <a:pPr algn="l"/>
            <a:r>
              <a:rPr lang="en-AU" sz="2800" dirty="0"/>
              <a:t>Welcome: Mr Steven O’Connor</a:t>
            </a:r>
          </a:p>
          <a:p>
            <a:pPr algn="l"/>
            <a:r>
              <a:rPr lang="en-AU" sz="2800" dirty="0"/>
              <a:t>Tour Schedule: Mrs Leonie Spencer</a:t>
            </a:r>
          </a:p>
          <a:p>
            <a:pPr algn="l"/>
            <a:r>
              <a:rPr lang="en-AU" sz="2800" dirty="0"/>
              <a:t>Parent Tour: Mr Terry Simpson</a:t>
            </a:r>
          </a:p>
          <a:p>
            <a:pPr algn="l"/>
            <a:r>
              <a:rPr lang="en-AU" sz="2800" dirty="0"/>
              <a:t>Application Process/Timeline: Mr Howard Clark</a:t>
            </a:r>
          </a:p>
          <a:p>
            <a:pPr algn="l"/>
            <a:r>
              <a:rPr lang="en-AU" sz="2800" dirty="0"/>
              <a:t>Payment Schedule: Mr Howard Clark</a:t>
            </a:r>
          </a:p>
          <a:p>
            <a:pPr algn="l"/>
            <a:r>
              <a:rPr lang="en-AU" sz="2800" dirty="0"/>
              <a:t>Fundraising: Mr Howard Clark</a:t>
            </a:r>
          </a:p>
          <a:p>
            <a:pPr algn="l"/>
            <a:r>
              <a:rPr lang="en-AU" sz="2800" dirty="0"/>
              <a:t>Criteria: Mr Howard Clark</a:t>
            </a:r>
          </a:p>
          <a:p>
            <a:pPr algn="l"/>
            <a:endParaRPr lang="en-AU" sz="2800" dirty="0"/>
          </a:p>
          <a:p>
            <a:pPr algn="l"/>
            <a:endParaRPr lang="en-AU" dirty="0"/>
          </a:p>
        </p:txBody>
      </p:sp>
      <p:pic>
        <p:nvPicPr>
          <p:cNvPr id="5" name="Picture 4" descr="A picture containing outdoor, sky, grass, nature&#10;&#10;Description automatically generated">
            <a:extLst>
              <a:ext uri="{FF2B5EF4-FFF2-40B4-BE49-F238E27FC236}">
                <a16:creationId xmlns:a16="http://schemas.microsoft.com/office/drawing/2014/main" id="{91BFF6F6-ED8F-1736-8C32-A71BF8568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655762"/>
          </a:xfrm>
          <a:prstGeom prst="rect">
            <a:avLst/>
          </a:prstGeom>
        </p:spPr>
      </p:pic>
      <p:sp>
        <p:nvSpPr>
          <p:cNvPr id="6" name="TextBox 5">
            <a:extLst>
              <a:ext uri="{FF2B5EF4-FFF2-40B4-BE49-F238E27FC236}">
                <a16:creationId xmlns:a16="http://schemas.microsoft.com/office/drawing/2014/main" id="{0022EAFE-FF61-1F42-8627-18893C93C348}"/>
              </a:ext>
            </a:extLst>
          </p:cNvPr>
          <p:cNvSpPr txBox="1"/>
          <p:nvPr/>
        </p:nvSpPr>
        <p:spPr>
          <a:xfrm>
            <a:off x="1293412" y="135171"/>
            <a:ext cx="9798658" cy="584775"/>
          </a:xfrm>
          <a:prstGeom prst="rect">
            <a:avLst/>
          </a:prstGeom>
          <a:noFill/>
        </p:spPr>
        <p:txBody>
          <a:bodyPr wrap="square">
            <a:spAutoFit/>
          </a:bodyPr>
          <a:lstStyle/>
          <a:p>
            <a:pPr algn="ctr"/>
            <a:r>
              <a:rPr lang="en-AU" sz="3200" b="1" dirty="0">
                <a:solidFill>
                  <a:srgbClr val="FF0000"/>
                </a:solidFill>
              </a:rPr>
              <a:t>Tonight’s Meeting</a:t>
            </a:r>
          </a:p>
        </p:txBody>
      </p:sp>
    </p:spTree>
    <p:extLst>
      <p:ext uri="{BB962C8B-B14F-4D97-AF65-F5344CB8AC3E}">
        <p14:creationId xmlns:p14="http://schemas.microsoft.com/office/powerpoint/2010/main" val="257798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4CD-B500-8423-62FD-BA9AE19BDD76}"/>
              </a:ext>
            </a:extLst>
          </p:cNvPr>
          <p:cNvSpPr>
            <a:spLocks noGrp="1"/>
          </p:cNvSpPr>
          <p:nvPr>
            <p:ph type="title"/>
          </p:nvPr>
        </p:nvSpPr>
        <p:spPr/>
        <p:txBody>
          <a:bodyPr>
            <a:normAutofit fontScale="90000"/>
          </a:bodyPr>
          <a:lstStyle/>
          <a:p>
            <a:pPr algn="ctr"/>
            <a:br>
              <a:rPr lang="en-AU" sz="4400" b="1" dirty="0">
                <a:ln>
                  <a:solidFill>
                    <a:schemeClr val="accent1"/>
                  </a:solidFill>
                </a:ln>
                <a:solidFill>
                  <a:schemeClr val="bg1"/>
                </a:solidFill>
                <a:latin typeface="Algerian" panose="04020705040A02060702" pitchFamily="82" charset="0"/>
                <a:ea typeface="MS Gothic" panose="020B0609070205080204" pitchFamily="49" charset="-128"/>
                <a:cs typeface="IrisUPC" panose="020B0502040204020203" pitchFamily="34" charset="-34"/>
              </a:rPr>
            </a:br>
            <a:r>
              <a:rPr lang="en-AU" sz="6000" b="1" dirty="0">
                <a:ln>
                  <a:solidFill>
                    <a:schemeClr val="accent1"/>
                  </a:solidFill>
                </a:ln>
                <a:solidFill>
                  <a:srgbClr val="00B050"/>
                </a:solidFill>
                <a:latin typeface="Algerian" panose="04020705040A02060702" pitchFamily="82" charset="0"/>
                <a:ea typeface="MS Gothic" panose="020B0609070205080204" pitchFamily="49" charset="-128"/>
                <a:cs typeface="IrisUPC" panose="020B0502040204020203" pitchFamily="34" charset="-34"/>
              </a:rPr>
              <a:t>Introduction</a:t>
            </a:r>
          </a:p>
        </p:txBody>
      </p:sp>
      <p:sp>
        <p:nvSpPr>
          <p:cNvPr id="3" name="Content Placeholder 2">
            <a:extLst>
              <a:ext uri="{FF2B5EF4-FFF2-40B4-BE49-F238E27FC236}">
                <a16:creationId xmlns:a16="http://schemas.microsoft.com/office/drawing/2014/main" id="{A25B7810-C824-18AE-06D4-C4DDD9B1B004}"/>
              </a:ext>
            </a:extLst>
          </p:cNvPr>
          <p:cNvSpPr>
            <a:spLocks noGrp="1"/>
          </p:cNvSpPr>
          <p:nvPr>
            <p:ph idx="1"/>
          </p:nvPr>
        </p:nvSpPr>
        <p:spPr/>
        <p:txBody>
          <a:bodyPr>
            <a:normAutofit lnSpcReduction="10000"/>
          </a:bodyPr>
          <a:lstStyle/>
          <a:p>
            <a:pPr eaLnBrk="1" hangingPunct="1">
              <a:lnSpc>
                <a:spcPct val="80000"/>
              </a:lnSpc>
            </a:pPr>
            <a:r>
              <a:rPr lang="en-AU" altLang="en-US" sz="2800" dirty="0">
                <a:ea typeface="ＭＳ Ｐゴシック" panose="020B0600070205080204" pitchFamily="34" charset="-128"/>
              </a:rPr>
              <a:t>St Patrick</a:t>
            </a:r>
            <a:r>
              <a:rPr lang="ja-JP" altLang="en-AU" sz="2800" dirty="0">
                <a:ea typeface="ＭＳ Ｐゴシック" panose="020B0600070205080204" pitchFamily="34" charset="-128"/>
              </a:rPr>
              <a:t>’</a:t>
            </a:r>
            <a:r>
              <a:rPr lang="en-AU" altLang="ja-JP" sz="2800" dirty="0">
                <a:ea typeface="ＭＳ Ｐゴシック" panose="020B0600070205080204" pitchFamily="34" charset="-128"/>
              </a:rPr>
              <a:t>s College through its flagship First XVIII football programme is offering an opportunity for students to tour Ireland and London in the Term 1 holidays in 2024. </a:t>
            </a:r>
          </a:p>
          <a:p>
            <a:pPr eaLnBrk="1" hangingPunct="1">
              <a:lnSpc>
                <a:spcPct val="80000"/>
              </a:lnSpc>
              <a:buFontTx/>
              <a:buNone/>
            </a:pPr>
            <a:endParaRPr lang="en-AU" altLang="en-US" sz="2800" dirty="0">
              <a:ea typeface="ＭＳ Ｐゴシック" panose="020B0600070205080204" pitchFamily="34" charset="-128"/>
            </a:endParaRPr>
          </a:p>
          <a:p>
            <a:pPr eaLnBrk="1" hangingPunct="1">
              <a:lnSpc>
                <a:spcPct val="80000"/>
              </a:lnSpc>
            </a:pPr>
            <a:r>
              <a:rPr lang="en-AU" altLang="en-US" sz="2800" dirty="0">
                <a:ea typeface="ＭＳ Ｐゴシック" panose="020B0600070205080204" pitchFamily="34" charset="-128"/>
              </a:rPr>
              <a:t>This tour, in line with the football strategic plan follows successful trips to Ireland (2007, 2010,2013, 2016 &amp; 2019), Darwin (2008, 2011 &amp; 2014, 2017) and Melbourne (2006, 2009, 2012, 2015, 2018, 2021 &amp; 2024) </a:t>
            </a:r>
          </a:p>
          <a:p>
            <a:pPr eaLnBrk="1" hangingPunct="1">
              <a:lnSpc>
                <a:spcPct val="80000"/>
              </a:lnSpc>
              <a:buFontTx/>
              <a:buNone/>
            </a:pPr>
            <a:endParaRPr lang="en-AU" altLang="en-US" sz="2800" dirty="0">
              <a:ea typeface="ＭＳ Ｐゴシック" panose="020B0600070205080204" pitchFamily="34" charset="-128"/>
            </a:endParaRPr>
          </a:p>
          <a:p>
            <a:pPr eaLnBrk="1" hangingPunct="1">
              <a:lnSpc>
                <a:spcPct val="80000"/>
              </a:lnSpc>
            </a:pPr>
            <a:r>
              <a:rPr lang="en-AU" altLang="en-US" sz="2800" dirty="0">
                <a:ea typeface="ＭＳ Ｐゴシック" panose="020B0600070205080204" pitchFamily="34" charset="-128"/>
              </a:rPr>
              <a:t>The tour aims to play a series of 4 International Rules games in Dublin, Cork, Galway and Maghera (Northern Ireland)</a:t>
            </a:r>
            <a:endParaRPr lang="en-AU" dirty="0"/>
          </a:p>
        </p:txBody>
      </p:sp>
    </p:spTree>
    <p:extLst>
      <p:ext uri="{BB962C8B-B14F-4D97-AF65-F5344CB8AC3E}">
        <p14:creationId xmlns:p14="http://schemas.microsoft.com/office/powerpoint/2010/main" val="2491603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1C89D-B658-C094-F945-9E46F50A0832}"/>
              </a:ext>
            </a:extLst>
          </p:cNvPr>
          <p:cNvSpPr>
            <a:spLocks noGrp="1"/>
          </p:cNvSpPr>
          <p:nvPr>
            <p:ph type="title"/>
          </p:nvPr>
        </p:nvSpPr>
        <p:spPr>
          <a:xfrm>
            <a:off x="716819" y="500062"/>
            <a:ext cx="10515600" cy="1325563"/>
          </a:xfrm>
        </p:spPr>
        <p:txBody>
          <a:bodyPr/>
          <a:lstStyle/>
          <a:p>
            <a:pPr algn="ctr"/>
            <a:r>
              <a:rPr lang="en-AU" dirty="0">
                <a:latin typeface="Algerian" panose="04020705040A02060702" pitchFamily="82" charset="0"/>
              </a:rPr>
              <a:t>Leonie and Simon Spencer: Lifestyle Travel</a:t>
            </a:r>
          </a:p>
        </p:txBody>
      </p:sp>
      <p:sp>
        <p:nvSpPr>
          <p:cNvPr id="3" name="Content Placeholder 2">
            <a:extLst>
              <a:ext uri="{FF2B5EF4-FFF2-40B4-BE49-F238E27FC236}">
                <a16:creationId xmlns:a16="http://schemas.microsoft.com/office/drawing/2014/main" id="{BF70DE62-218F-9628-E792-6493B2DDB365}"/>
              </a:ext>
            </a:extLst>
          </p:cNvPr>
          <p:cNvSpPr>
            <a:spLocks noGrp="1"/>
          </p:cNvSpPr>
          <p:nvPr>
            <p:ph idx="1"/>
          </p:nvPr>
        </p:nvSpPr>
        <p:spPr>
          <a:xfrm>
            <a:off x="291313" y="1755972"/>
            <a:ext cx="11369310" cy="5033246"/>
          </a:xfrm>
        </p:spPr>
        <p:txBody>
          <a:bodyPr>
            <a:normAutofit fontScale="25000" lnSpcReduction="20000"/>
          </a:bodyPr>
          <a:lstStyle/>
          <a:p>
            <a:endParaRPr lang="en-AU" dirty="0"/>
          </a:p>
          <a:p>
            <a:r>
              <a:rPr lang="en-AU" sz="7200" dirty="0"/>
              <a:t>Proposed itinerary</a:t>
            </a:r>
          </a:p>
          <a:p>
            <a:pPr>
              <a:lnSpc>
                <a:spcPct val="107000"/>
              </a:lnSpc>
              <a:spcAft>
                <a:spcPts val="800"/>
              </a:spcAft>
            </a:pPr>
            <a:r>
              <a:rPr lang="en-AU" sz="7200" b="1" kern="100" dirty="0">
                <a:solidFill>
                  <a:srgbClr val="00B050"/>
                </a:solidFill>
                <a:effectLst/>
                <a:latin typeface="Calibri" panose="020F0502020204030204" pitchFamily="34" charset="0"/>
                <a:ea typeface="Yu Mincho" panose="02020400000000000000" pitchFamily="18" charset="-128"/>
                <a:cs typeface="Times New Roman" panose="02020603050405020304" pitchFamily="18" charset="0"/>
              </a:rPr>
              <a:t>Ireland</a:t>
            </a:r>
          </a:p>
          <a:p>
            <a:pPr>
              <a:lnSpc>
                <a:spcPct val="107000"/>
              </a:lnSpc>
              <a:spcAft>
                <a:spcPts val="800"/>
              </a:spcAft>
            </a:pPr>
            <a:r>
              <a:rPr lang="en-AU" sz="7200" b="1" kern="100" dirty="0">
                <a:effectLst/>
                <a:latin typeface="Calibri" panose="020F0502020204030204" pitchFamily="34" charset="0"/>
                <a:ea typeface="Yu Mincho" panose="02020400000000000000" pitchFamily="18" charset="-128"/>
                <a:cs typeface="Times New Roman" panose="02020603050405020304" pitchFamily="18" charset="0"/>
              </a:rPr>
              <a:t>Places of interest</a:t>
            </a:r>
            <a:endParaRPr lang="en-AU" sz="7200" kern="1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07000"/>
              </a:lnSpc>
              <a:spcAft>
                <a:spcPts val="800"/>
              </a:spcAft>
            </a:pPr>
            <a:r>
              <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rPr>
              <a:t>Book of </a:t>
            </a:r>
            <a:r>
              <a:rPr lang="en-AU" sz="7200" b="1" kern="100" dirty="0" err="1">
                <a:solidFill>
                  <a:srgbClr val="FF0000"/>
                </a:solidFill>
                <a:effectLst/>
                <a:latin typeface="Calibri" panose="020F0502020204030204" pitchFamily="34" charset="0"/>
                <a:ea typeface="Yu Mincho" panose="02020400000000000000" pitchFamily="18" charset="-128"/>
                <a:cs typeface="Times New Roman" panose="02020603050405020304" pitchFamily="18" charset="0"/>
              </a:rPr>
              <a:t>Kells</a:t>
            </a:r>
            <a:endPar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07000"/>
              </a:lnSpc>
              <a:spcAft>
                <a:spcPts val="800"/>
              </a:spcAft>
            </a:pPr>
            <a:r>
              <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rPr>
              <a:t>Blessed Edmund Rice – Waterford &amp; Callan</a:t>
            </a:r>
          </a:p>
          <a:p>
            <a:pPr>
              <a:lnSpc>
                <a:spcPct val="107000"/>
              </a:lnSpc>
              <a:spcAft>
                <a:spcPts val="800"/>
              </a:spcAft>
            </a:pPr>
            <a:r>
              <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rPr>
              <a:t>Kissing the Blarney Stone</a:t>
            </a:r>
          </a:p>
          <a:p>
            <a:pPr>
              <a:lnSpc>
                <a:spcPct val="107000"/>
              </a:lnSpc>
              <a:spcAft>
                <a:spcPts val="800"/>
              </a:spcAft>
            </a:pPr>
            <a:r>
              <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rPr>
              <a:t>Visiting Adare, The Cliffs of Moher, and the Burren</a:t>
            </a:r>
          </a:p>
          <a:p>
            <a:pPr>
              <a:lnSpc>
                <a:spcPct val="107000"/>
              </a:lnSpc>
              <a:spcAft>
                <a:spcPts val="800"/>
              </a:spcAft>
            </a:pPr>
            <a:r>
              <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rPr>
              <a:t>Walking tour of the murals of Derry</a:t>
            </a:r>
          </a:p>
          <a:p>
            <a:pPr>
              <a:lnSpc>
                <a:spcPct val="107000"/>
              </a:lnSpc>
              <a:spcAft>
                <a:spcPts val="800"/>
              </a:spcAft>
            </a:pPr>
            <a:r>
              <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rPr>
              <a:t>World heritage listed Giants Causeway</a:t>
            </a:r>
          </a:p>
          <a:p>
            <a:pPr>
              <a:lnSpc>
                <a:spcPct val="107000"/>
              </a:lnSpc>
              <a:spcAft>
                <a:spcPts val="800"/>
              </a:spcAft>
            </a:pPr>
            <a:r>
              <a:rPr lang="en-AU" sz="7200" b="1" kern="100" dirty="0">
                <a:solidFill>
                  <a:srgbClr val="FF0000"/>
                </a:solidFill>
                <a:latin typeface="Calibri" panose="020F0502020204030204" pitchFamily="34" charset="0"/>
                <a:ea typeface="Yu Mincho" panose="02020400000000000000" pitchFamily="18" charset="-128"/>
                <a:cs typeface="Times New Roman" panose="02020603050405020304" pitchFamily="18" charset="0"/>
              </a:rPr>
              <a:t>Belfast: the Titanic Museum</a:t>
            </a:r>
          </a:p>
          <a:p>
            <a:pPr>
              <a:lnSpc>
                <a:spcPct val="107000"/>
              </a:lnSpc>
              <a:spcAft>
                <a:spcPts val="800"/>
              </a:spcAft>
            </a:pPr>
            <a:r>
              <a:rPr lang="en-AU" sz="7200" b="1" kern="100" dirty="0">
                <a:solidFill>
                  <a:srgbClr val="FF0000"/>
                </a:solidFill>
                <a:latin typeface="Calibri" panose="020F0502020204030204" pitchFamily="34" charset="0"/>
                <a:ea typeface="Yu Mincho" panose="02020400000000000000" pitchFamily="18" charset="-128"/>
                <a:cs typeface="Times New Roman" panose="02020603050405020304" pitchFamily="18" charset="0"/>
              </a:rPr>
              <a:t>4 games of International Rules: Dublin, Cork, Galway and Maghera (Nth Ireland)</a:t>
            </a:r>
          </a:p>
          <a:p>
            <a:pPr>
              <a:lnSpc>
                <a:spcPct val="107000"/>
              </a:lnSpc>
              <a:spcAft>
                <a:spcPts val="800"/>
              </a:spcAft>
            </a:pPr>
            <a:endPar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 </a:t>
            </a:r>
          </a:p>
          <a:p>
            <a:endParaRPr lang="en-AU" dirty="0"/>
          </a:p>
          <a:p>
            <a:endParaRPr lang="en-AU" dirty="0"/>
          </a:p>
        </p:txBody>
      </p:sp>
    </p:spTree>
    <p:extLst>
      <p:ext uri="{BB962C8B-B14F-4D97-AF65-F5344CB8AC3E}">
        <p14:creationId xmlns:p14="http://schemas.microsoft.com/office/powerpoint/2010/main" val="180341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1C89D-B658-C094-F945-9E46F50A0832}"/>
              </a:ext>
            </a:extLst>
          </p:cNvPr>
          <p:cNvSpPr>
            <a:spLocks noGrp="1"/>
          </p:cNvSpPr>
          <p:nvPr>
            <p:ph type="title"/>
          </p:nvPr>
        </p:nvSpPr>
        <p:spPr>
          <a:xfrm>
            <a:off x="716819" y="500062"/>
            <a:ext cx="10515600" cy="1325563"/>
          </a:xfrm>
        </p:spPr>
        <p:txBody>
          <a:bodyPr/>
          <a:lstStyle/>
          <a:p>
            <a:pPr algn="ctr"/>
            <a:r>
              <a:rPr lang="en-AU" dirty="0">
                <a:latin typeface="Algerian" panose="04020705040A02060702" pitchFamily="82" charset="0"/>
              </a:rPr>
              <a:t>Leonie and Simon Spencer: Lifestyle Travel</a:t>
            </a:r>
          </a:p>
        </p:txBody>
      </p:sp>
      <p:sp>
        <p:nvSpPr>
          <p:cNvPr id="3" name="Content Placeholder 2">
            <a:extLst>
              <a:ext uri="{FF2B5EF4-FFF2-40B4-BE49-F238E27FC236}">
                <a16:creationId xmlns:a16="http://schemas.microsoft.com/office/drawing/2014/main" id="{BF70DE62-218F-9628-E792-6493B2DDB365}"/>
              </a:ext>
            </a:extLst>
          </p:cNvPr>
          <p:cNvSpPr>
            <a:spLocks noGrp="1"/>
          </p:cNvSpPr>
          <p:nvPr>
            <p:ph idx="1"/>
          </p:nvPr>
        </p:nvSpPr>
        <p:spPr>
          <a:xfrm>
            <a:off x="291313" y="1755972"/>
            <a:ext cx="11369310" cy="5033246"/>
          </a:xfrm>
        </p:spPr>
        <p:txBody>
          <a:bodyPr>
            <a:normAutofit fontScale="32500" lnSpcReduction="20000"/>
          </a:bodyPr>
          <a:lstStyle/>
          <a:p>
            <a:endParaRPr lang="en-AU" dirty="0"/>
          </a:p>
          <a:p>
            <a:r>
              <a:rPr lang="en-AU" sz="6000" b="1" dirty="0"/>
              <a:t>Proposed itinerary</a:t>
            </a:r>
          </a:p>
          <a:p>
            <a:r>
              <a:rPr lang="en-AU" sz="6000" b="1" dirty="0">
                <a:solidFill>
                  <a:srgbClr val="0070C0"/>
                </a:solidFill>
              </a:rPr>
              <a:t>London</a:t>
            </a:r>
          </a:p>
          <a:p>
            <a:pPr>
              <a:lnSpc>
                <a:spcPct val="107000"/>
              </a:lnSpc>
              <a:spcAft>
                <a:spcPts val="800"/>
              </a:spcAft>
            </a:pPr>
            <a:r>
              <a:rPr lang="en-AU" sz="60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rPr>
              <a:t>Buckingham </a:t>
            </a:r>
            <a:r>
              <a:rPr lang="en-AU" sz="42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rPr>
              <a:t>Palace, Trafalgar Square, Big Ben, London Eye</a:t>
            </a:r>
          </a:p>
          <a:p>
            <a:pPr>
              <a:lnSpc>
                <a:spcPct val="107000"/>
              </a:lnSpc>
              <a:spcAft>
                <a:spcPts val="800"/>
              </a:spcAft>
            </a:pPr>
            <a:r>
              <a:rPr lang="en-AU" sz="42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rPr>
              <a:t>Chelsea Football Club, </a:t>
            </a:r>
          </a:p>
          <a:p>
            <a:pPr>
              <a:lnSpc>
                <a:spcPct val="107000"/>
              </a:lnSpc>
              <a:spcAft>
                <a:spcPts val="800"/>
              </a:spcAft>
            </a:pPr>
            <a:r>
              <a:rPr lang="en-AU" sz="42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rPr>
              <a:t>MCC (Lord’s Cricket Oval)</a:t>
            </a:r>
          </a:p>
          <a:p>
            <a:pPr>
              <a:lnSpc>
                <a:spcPct val="107000"/>
              </a:lnSpc>
              <a:spcAft>
                <a:spcPts val="800"/>
              </a:spcAft>
            </a:pPr>
            <a:r>
              <a:rPr lang="en-AU" sz="42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rPr>
              <a:t>West End Theatre</a:t>
            </a:r>
          </a:p>
          <a:p>
            <a:pPr>
              <a:lnSpc>
                <a:spcPct val="107000"/>
              </a:lnSpc>
              <a:spcAft>
                <a:spcPts val="800"/>
              </a:spcAft>
            </a:pPr>
            <a:r>
              <a:rPr lang="en-AU" sz="42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rPr>
              <a:t>Potentially and EPL or Championship game (pending availability)</a:t>
            </a:r>
          </a:p>
          <a:p>
            <a:pPr>
              <a:lnSpc>
                <a:spcPct val="107000"/>
              </a:lnSpc>
              <a:spcAft>
                <a:spcPts val="800"/>
              </a:spcAft>
            </a:pPr>
            <a:endParaRPr lang="en-AU" sz="42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07000"/>
              </a:lnSpc>
              <a:spcAft>
                <a:spcPts val="800"/>
              </a:spcAft>
            </a:pPr>
            <a:r>
              <a:rPr lang="en-AU" sz="4200" kern="100" dirty="0">
                <a:solidFill>
                  <a:srgbClr val="002060"/>
                </a:solidFill>
                <a:effectLst/>
                <a:latin typeface="Calibri" panose="020F0502020204030204" pitchFamily="34" charset="0"/>
                <a:ea typeface="Yu Mincho" panose="02020400000000000000" pitchFamily="18" charset="-128"/>
                <a:cs typeface="Times New Roman" panose="02020603050405020304" pitchFamily="18" charset="0"/>
              </a:rPr>
              <a:t>Western Front</a:t>
            </a:r>
          </a:p>
          <a:p>
            <a:endParaRPr lang="en-AU" sz="3200" dirty="0"/>
          </a:p>
          <a:p>
            <a:pPr>
              <a:lnSpc>
                <a:spcPct val="107000"/>
              </a:lnSpc>
              <a:spcAft>
                <a:spcPts val="800"/>
              </a:spcAft>
            </a:pPr>
            <a:endParaRPr lang="en-AU" sz="7200" b="1" kern="100" dirty="0">
              <a:solidFill>
                <a:srgbClr val="FF0000"/>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 </a:t>
            </a:r>
          </a:p>
          <a:p>
            <a:endParaRPr lang="en-AU" dirty="0"/>
          </a:p>
          <a:p>
            <a:endParaRPr lang="en-AU" dirty="0"/>
          </a:p>
        </p:txBody>
      </p:sp>
    </p:spTree>
    <p:extLst>
      <p:ext uri="{BB962C8B-B14F-4D97-AF65-F5344CB8AC3E}">
        <p14:creationId xmlns:p14="http://schemas.microsoft.com/office/powerpoint/2010/main" val="2225119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401-71FB-FAE3-BC6A-B06150EC9469}"/>
              </a:ext>
            </a:extLst>
          </p:cNvPr>
          <p:cNvSpPr>
            <a:spLocks noGrp="1"/>
          </p:cNvSpPr>
          <p:nvPr>
            <p:ph type="ctrTitle"/>
          </p:nvPr>
        </p:nvSpPr>
        <p:spPr/>
        <p:txBody>
          <a:bodyPr/>
          <a:lstStyle/>
          <a:p>
            <a:r>
              <a:rPr lang="en-AU" dirty="0">
                <a:latin typeface="Algerian" panose="04020705040A02060702" pitchFamily="82" charset="0"/>
              </a:rPr>
              <a:t>Video Summary</a:t>
            </a:r>
          </a:p>
        </p:txBody>
      </p:sp>
      <p:sp>
        <p:nvSpPr>
          <p:cNvPr id="3" name="Subtitle 2">
            <a:extLst>
              <a:ext uri="{FF2B5EF4-FFF2-40B4-BE49-F238E27FC236}">
                <a16:creationId xmlns:a16="http://schemas.microsoft.com/office/drawing/2014/main" id="{6B0B2DA4-6B42-EE2B-CFE6-BCB1206CFF92}"/>
              </a:ext>
            </a:extLst>
          </p:cNvPr>
          <p:cNvSpPr>
            <a:spLocks noGrp="1"/>
          </p:cNvSpPr>
          <p:nvPr>
            <p:ph type="subTitle" idx="1"/>
          </p:nvPr>
        </p:nvSpPr>
        <p:spPr>
          <a:xfrm>
            <a:off x="5802385" y="7200915"/>
            <a:ext cx="9144000" cy="1655762"/>
          </a:xfrm>
        </p:spPr>
        <p:txBody>
          <a:bodyPr/>
          <a:lstStyle/>
          <a:p>
            <a:endParaRPr lang="en-AU" dirty="0"/>
          </a:p>
        </p:txBody>
      </p:sp>
      <p:pic>
        <p:nvPicPr>
          <p:cNvPr id="5" name="Picture 4">
            <a:extLst>
              <a:ext uri="{FF2B5EF4-FFF2-40B4-BE49-F238E27FC236}">
                <a16:creationId xmlns:a16="http://schemas.microsoft.com/office/drawing/2014/main" id="{91BFF6F6-ED8F-1736-8C32-A71BF8568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1655762"/>
          </a:xfrm>
          <a:prstGeom prst="rect">
            <a:avLst/>
          </a:prstGeom>
        </p:spPr>
      </p:pic>
      <p:sp>
        <p:nvSpPr>
          <p:cNvPr id="13" name="Rectangle 14">
            <a:extLst>
              <a:ext uri="{FF2B5EF4-FFF2-40B4-BE49-F238E27FC236}">
                <a16:creationId xmlns:a16="http://schemas.microsoft.com/office/drawing/2014/main" id="{4E451029-4334-9776-BE2E-00A69E7BABF8}"/>
              </a:ext>
            </a:extLst>
          </p:cNvPr>
          <p:cNvSpPr>
            <a:spLocks noChangeArrowheads="1"/>
          </p:cNvSpPr>
          <p:nvPr/>
        </p:nvSpPr>
        <p:spPr bwMode="auto">
          <a:xfrm>
            <a:off x="4278385" y="35988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037" name="Picture 6" descr="​mp4 icon">
            <a:extLst>
              <a:ext uri="{FF2B5EF4-FFF2-40B4-BE49-F238E27FC236}">
                <a16:creationId xmlns:a16="http://schemas.microsoft.com/office/drawing/2014/main" id="{3F59660B-762F-AC75-01BA-AB456BD4DC9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278385" y="4056077"/>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5">
            <a:extLst>
              <a:ext uri="{FF2B5EF4-FFF2-40B4-BE49-F238E27FC236}">
                <a16:creationId xmlns:a16="http://schemas.microsoft.com/office/drawing/2014/main" id="{C01CD34D-E120-5C23-9F09-83BBB9DA681E}"/>
              </a:ext>
            </a:extLst>
          </p:cNvPr>
          <p:cNvSpPr>
            <a:spLocks noChangeArrowheads="1"/>
          </p:cNvSpPr>
          <p:nvPr/>
        </p:nvSpPr>
        <p:spPr bwMode="auto">
          <a:xfrm>
            <a:off x="4278385" y="4208477"/>
            <a:ext cx="12192000" cy="0"/>
          </a:xfrm>
          <a:prstGeom prst="rect">
            <a:avLst/>
          </a:prstGeom>
          <a:solidFill>
            <a:srgbClr val="F3F2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sng" strike="noStrike" cap="none" normalizeH="0" baseline="0">
                <a:ln>
                  <a:noFill/>
                </a:ln>
                <a:solidFill>
                  <a:srgbClr val="0000FF"/>
                </a:solidFill>
                <a:effectLst/>
                <a:latin typeface="Calibri" panose="020F0502020204030204" pitchFamily="34" charset="0"/>
                <a:ea typeface="Yu Gothic" panose="020B0400000000000000" pitchFamily="34" charset="-128"/>
                <a:cs typeface="Calibri" panose="020F0502020204030204" pitchFamily="34" charset="0"/>
                <a:hlinkClick r:id="rId6"/>
              </a:rPr>
              <a:t> Tour Video Mp4.mp4</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6556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401-71FB-FAE3-BC6A-B06150EC9469}"/>
              </a:ext>
            </a:extLst>
          </p:cNvPr>
          <p:cNvSpPr>
            <a:spLocks noGrp="1"/>
          </p:cNvSpPr>
          <p:nvPr>
            <p:ph type="ctrTitle"/>
          </p:nvPr>
        </p:nvSpPr>
        <p:spPr/>
        <p:txBody>
          <a:bodyPr/>
          <a:lstStyle/>
          <a:p>
            <a:r>
              <a:rPr lang="en-AU" dirty="0">
                <a:latin typeface="Algerian" panose="04020705040A02060702" pitchFamily="82" charset="0"/>
              </a:rPr>
              <a:t>Terry Simpson: Parent Tour</a:t>
            </a:r>
          </a:p>
        </p:txBody>
      </p:sp>
      <p:sp>
        <p:nvSpPr>
          <p:cNvPr id="3" name="Subtitle 2">
            <a:extLst>
              <a:ext uri="{FF2B5EF4-FFF2-40B4-BE49-F238E27FC236}">
                <a16:creationId xmlns:a16="http://schemas.microsoft.com/office/drawing/2014/main" id="{6B0B2DA4-6B42-EE2B-CFE6-BCB1206CFF92}"/>
              </a:ext>
            </a:extLst>
          </p:cNvPr>
          <p:cNvSpPr>
            <a:spLocks noGrp="1"/>
          </p:cNvSpPr>
          <p:nvPr>
            <p:ph type="subTitle" idx="1"/>
          </p:nvPr>
        </p:nvSpPr>
        <p:spPr>
          <a:xfrm>
            <a:off x="1523999" y="3602037"/>
            <a:ext cx="9587593" cy="2700791"/>
          </a:xfrm>
        </p:spPr>
        <p:txBody>
          <a:bodyPr>
            <a:normAutofit lnSpcReduction="10000"/>
          </a:bodyPr>
          <a:lstStyle/>
          <a:p>
            <a:r>
              <a:rPr lang="en-AU" dirty="0"/>
              <a:t>Leonie Spencer from Lifestyle Travel will be offering a Parent tour to both Ireland and London and will travel the same route and at the same time as the student tour. The Parents/friends will attend each of the four international rules games in Dublin, Cork, Galway and Maghera (Nth Ireland) whilst also having several opportunities to meet up with their son throughout the 17-day period. For those adults interested in this opportunity, Leonie can be contacted on:</a:t>
            </a:r>
          </a:p>
          <a:p>
            <a:r>
              <a:rPr lang="en-AU" dirty="0"/>
              <a:t>leonie@lifestyletravel.com.au</a:t>
            </a:r>
          </a:p>
          <a:p>
            <a:endParaRPr lang="en-AU" dirty="0"/>
          </a:p>
        </p:txBody>
      </p:sp>
      <p:pic>
        <p:nvPicPr>
          <p:cNvPr id="5" name="Picture 4">
            <a:extLst>
              <a:ext uri="{FF2B5EF4-FFF2-40B4-BE49-F238E27FC236}">
                <a16:creationId xmlns:a16="http://schemas.microsoft.com/office/drawing/2014/main" id="{91BFF6F6-ED8F-1736-8C32-A71BF8568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1655762"/>
          </a:xfrm>
          <a:prstGeom prst="rect">
            <a:avLst/>
          </a:prstGeom>
        </p:spPr>
      </p:pic>
    </p:spTree>
    <p:extLst>
      <p:ext uri="{BB962C8B-B14F-4D97-AF65-F5344CB8AC3E}">
        <p14:creationId xmlns:p14="http://schemas.microsoft.com/office/powerpoint/2010/main" val="137651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401-71FB-FAE3-BC6A-B06150EC9469}"/>
              </a:ext>
            </a:extLst>
          </p:cNvPr>
          <p:cNvSpPr>
            <a:spLocks noGrp="1"/>
          </p:cNvSpPr>
          <p:nvPr>
            <p:ph type="ctrTitle"/>
          </p:nvPr>
        </p:nvSpPr>
        <p:spPr/>
        <p:txBody>
          <a:bodyPr>
            <a:noAutofit/>
          </a:bodyPr>
          <a:lstStyle/>
          <a:p>
            <a:r>
              <a:rPr lang="en-AU" sz="2800" b="1" dirty="0">
                <a:solidFill>
                  <a:srgbClr val="FF0000"/>
                </a:solidFill>
                <a:latin typeface="Algerian" panose="04020705040A02060702" pitchFamily="82" charset="0"/>
              </a:rPr>
              <a:t>Application Process</a:t>
            </a:r>
            <a:br>
              <a:rPr lang="en-AU" sz="2800" b="1" dirty="0">
                <a:solidFill>
                  <a:srgbClr val="FF0000"/>
                </a:solidFill>
                <a:latin typeface="Algerian" panose="04020705040A02060702" pitchFamily="82" charset="0"/>
              </a:rPr>
            </a:br>
            <a:br>
              <a:rPr lang="en-AU" sz="2800" b="1" dirty="0">
                <a:solidFill>
                  <a:srgbClr val="FF0000"/>
                </a:solidFill>
                <a:latin typeface="Algerian" panose="04020705040A02060702" pitchFamily="82" charset="0"/>
              </a:rPr>
            </a:br>
            <a:r>
              <a:rPr lang="en-AU" sz="1800" u="sng" dirty="0">
                <a:solidFill>
                  <a:srgbClr val="0563C1"/>
                </a:solidFill>
                <a:effectLst/>
                <a:latin typeface="Calibri" panose="020F0502020204030204" pitchFamily="34" charset="0"/>
                <a:ea typeface="Yu Gothic" panose="020B0400000000000000" pitchFamily="34" charset="-128"/>
                <a:hlinkClick r:id="rId3"/>
              </a:rPr>
              <a:t>https://www.surveymonkey.com/r/KCZ3TMP</a:t>
            </a:r>
            <a:br>
              <a:rPr lang="en-AU" sz="1800" dirty="0">
                <a:effectLst/>
                <a:latin typeface="Calibri" panose="020F0502020204030204" pitchFamily="34" charset="0"/>
                <a:ea typeface="Yu Gothic" panose="020B0400000000000000" pitchFamily="34" charset="-128"/>
              </a:rPr>
            </a:br>
            <a:endParaRPr lang="en-AU" sz="2800" dirty="0"/>
          </a:p>
        </p:txBody>
      </p:sp>
      <p:sp>
        <p:nvSpPr>
          <p:cNvPr id="3" name="Subtitle 2">
            <a:extLst>
              <a:ext uri="{FF2B5EF4-FFF2-40B4-BE49-F238E27FC236}">
                <a16:creationId xmlns:a16="http://schemas.microsoft.com/office/drawing/2014/main" id="{6B0B2DA4-6B42-EE2B-CFE6-BCB1206CFF92}"/>
              </a:ext>
            </a:extLst>
          </p:cNvPr>
          <p:cNvSpPr>
            <a:spLocks noGrp="1"/>
          </p:cNvSpPr>
          <p:nvPr>
            <p:ph type="subTitle" idx="1"/>
          </p:nvPr>
        </p:nvSpPr>
        <p:spPr/>
        <p:txBody>
          <a:bodyPr>
            <a:normAutofit/>
          </a:bodyPr>
          <a:lstStyle/>
          <a:p>
            <a:r>
              <a:rPr lang="en-AU" b="1" dirty="0"/>
              <a:t>Applications open: Monday, June 5</a:t>
            </a:r>
          </a:p>
          <a:p>
            <a:r>
              <a:rPr lang="en-AU" b="1" dirty="0"/>
              <a:t>Applications close: Monday, July 10</a:t>
            </a:r>
          </a:p>
          <a:p>
            <a:r>
              <a:rPr lang="en-AU" b="1" dirty="0"/>
              <a:t>Letter of offer: Monday, July 17</a:t>
            </a:r>
          </a:p>
          <a:p>
            <a:endParaRPr lang="en-AU" dirty="0"/>
          </a:p>
        </p:txBody>
      </p:sp>
      <p:pic>
        <p:nvPicPr>
          <p:cNvPr id="5" name="Picture 4">
            <a:extLst>
              <a:ext uri="{FF2B5EF4-FFF2-40B4-BE49-F238E27FC236}">
                <a16:creationId xmlns:a16="http://schemas.microsoft.com/office/drawing/2014/main" id="{91BFF6F6-ED8F-1736-8C32-A71BF85686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2000" cy="1655762"/>
          </a:xfrm>
          <a:prstGeom prst="rect">
            <a:avLst/>
          </a:prstGeom>
        </p:spPr>
      </p:pic>
      <p:pic>
        <p:nvPicPr>
          <p:cNvPr id="6" name="Picture 5" descr="A white building with black text on it with Free Derry Corner in the background&#10;&#10;Description automatically generated with low confidence">
            <a:extLst>
              <a:ext uri="{FF2B5EF4-FFF2-40B4-BE49-F238E27FC236}">
                <a16:creationId xmlns:a16="http://schemas.microsoft.com/office/drawing/2014/main" id="{06AD7D7C-455D-5BB9-29FA-492FF3B73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8354" y="0"/>
            <a:ext cx="2483645" cy="1655763"/>
          </a:xfrm>
          <a:prstGeom prst="rect">
            <a:avLst/>
          </a:prstGeom>
        </p:spPr>
      </p:pic>
      <p:pic>
        <p:nvPicPr>
          <p:cNvPr id="8" name="Picture 7" descr="A picture containing outdoor, footwear, sky, person&#10;&#10;Description automatically generated">
            <a:extLst>
              <a:ext uri="{FF2B5EF4-FFF2-40B4-BE49-F238E27FC236}">
                <a16:creationId xmlns:a16="http://schemas.microsoft.com/office/drawing/2014/main" id="{14AF9A03-DB53-98F1-0999-C8B8DBC46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14" y="0"/>
            <a:ext cx="2646893" cy="1655762"/>
          </a:xfrm>
          <a:prstGeom prst="rect">
            <a:avLst/>
          </a:prstGeom>
        </p:spPr>
      </p:pic>
    </p:spTree>
    <p:extLst>
      <p:ext uri="{BB962C8B-B14F-4D97-AF65-F5344CB8AC3E}">
        <p14:creationId xmlns:p14="http://schemas.microsoft.com/office/powerpoint/2010/main" val="3335526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401-71FB-FAE3-BC6A-B06150EC9469}"/>
              </a:ext>
            </a:extLst>
          </p:cNvPr>
          <p:cNvSpPr>
            <a:spLocks noGrp="1"/>
          </p:cNvSpPr>
          <p:nvPr>
            <p:ph type="ctrTitle"/>
          </p:nvPr>
        </p:nvSpPr>
        <p:spPr/>
        <p:txBody>
          <a:bodyPr>
            <a:noAutofit/>
          </a:bodyPr>
          <a:lstStyle/>
          <a:p>
            <a:r>
              <a:rPr lang="en-AU" sz="2800" b="1" dirty="0" err="1">
                <a:solidFill>
                  <a:srgbClr val="FF0000"/>
                </a:solidFill>
                <a:latin typeface="Algerian" panose="04020705040A02060702" pitchFamily="82" charset="0"/>
              </a:rPr>
              <a:t>Fundrasing</a:t>
            </a:r>
            <a:br>
              <a:rPr lang="en-AU" sz="2800" b="1" dirty="0">
                <a:solidFill>
                  <a:srgbClr val="FF0000"/>
                </a:solidFill>
                <a:latin typeface="Algerian" panose="04020705040A02060702" pitchFamily="82" charset="0"/>
              </a:rPr>
            </a:br>
            <a:br>
              <a:rPr lang="en-AU" sz="1800" dirty="0">
                <a:effectLst/>
                <a:latin typeface="Calibri" panose="020F0502020204030204" pitchFamily="34" charset="0"/>
                <a:ea typeface="Yu Gothic" panose="020B0400000000000000" pitchFamily="34" charset="-128"/>
              </a:rPr>
            </a:br>
            <a:endParaRPr lang="en-AU" sz="2800" dirty="0"/>
          </a:p>
        </p:txBody>
      </p:sp>
      <p:sp>
        <p:nvSpPr>
          <p:cNvPr id="3" name="Subtitle 2">
            <a:extLst>
              <a:ext uri="{FF2B5EF4-FFF2-40B4-BE49-F238E27FC236}">
                <a16:creationId xmlns:a16="http://schemas.microsoft.com/office/drawing/2014/main" id="{6B0B2DA4-6B42-EE2B-CFE6-BCB1206CFF92}"/>
              </a:ext>
            </a:extLst>
          </p:cNvPr>
          <p:cNvSpPr>
            <a:spLocks noGrp="1"/>
          </p:cNvSpPr>
          <p:nvPr>
            <p:ph type="subTitle" idx="1"/>
          </p:nvPr>
        </p:nvSpPr>
        <p:spPr>
          <a:xfrm>
            <a:off x="1347107" y="3602037"/>
            <a:ext cx="9617529" cy="2387600"/>
          </a:xfrm>
        </p:spPr>
        <p:txBody>
          <a:bodyPr>
            <a:normAutofit fontScale="85000" lnSpcReduction="20000"/>
          </a:bodyPr>
          <a:lstStyle/>
          <a:p>
            <a:pPr marL="342900" indent="-342900" algn="l">
              <a:buFont typeface="Arial" panose="020B0604020202020204" pitchFamily="34" charset="0"/>
              <a:buChar char="•"/>
            </a:pPr>
            <a:r>
              <a:rPr lang="en-AU" dirty="0"/>
              <a:t>Hosting of students from Shibuya High School, Tokyo</a:t>
            </a:r>
          </a:p>
          <a:p>
            <a:pPr marL="342900" indent="-342900" algn="l">
              <a:buFont typeface="Arial" panose="020B0604020202020204" pitchFamily="34" charset="0"/>
              <a:buChar char="•"/>
            </a:pPr>
            <a:r>
              <a:rPr lang="en-AU" dirty="0"/>
              <a:t>Film Night, Regent Theatre, </a:t>
            </a:r>
          </a:p>
          <a:p>
            <a:pPr marL="342900" indent="-342900" algn="l">
              <a:buFont typeface="Arial" panose="020B0604020202020204" pitchFamily="34" charset="0"/>
              <a:buChar char="•"/>
            </a:pPr>
            <a:r>
              <a:rPr lang="en-AU" dirty="0"/>
              <a:t>Outdoor Cinema on our Main Oval</a:t>
            </a:r>
          </a:p>
          <a:p>
            <a:pPr marL="342900" indent="-342900" algn="l">
              <a:buFont typeface="Arial" panose="020B0604020202020204" pitchFamily="34" charset="0"/>
              <a:buChar char="•"/>
            </a:pPr>
            <a:endParaRPr lang="en-AU" dirty="0"/>
          </a:p>
          <a:p>
            <a:pPr marL="342900" indent="-342900" algn="l">
              <a:buFont typeface="Arial" panose="020B0604020202020204" pitchFamily="34" charset="0"/>
              <a:buChar char="•"/>
            </a:pPr>
            <a:endParaRPr lang="en-AU" dirty="0"/>
          </a:p>
          <a:p>
            <a:pPr algn="l"/>
            <a:r>
              <a:rPr lang="en-AU" dirty="0"/>
              <a:t>If you are interested in being a member of a fundraising committee, please contact Howard Clark: hclark@stpats.vic.edu.au</a:t>
            </a:r>
          </a:p>
        </p:txBody>
      </p:sp>
      <p:pic>
        <p:nvPicPr>
          <p:cNvPr id="5" name="Picture 4">
            <a:extLst>
              <a:ext uri="{FF2B5EF4-FFF2-40B4-BE49-F238E27FC236}">
                <a16:creationId xmlns:a16="http://schemas.microsoft.com/office/drawing/2014/main" id="{91BFF6F6-ED8F-1736-8C32-A71BF8568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1655762"/>
          </a:xfrm>
          <a:prstGeom prst="rect">
            <a:avLst/>
          </a:prstGeom>
        </p:spPr>
      </p:pic>
      <p:pic>
        <p:nvPicPr>
          <p:cNvPr id="6" name="Picture 5" descr="A white building with black text on it with Free Derry Corner in the background&#10;&#10;Description automatically generated with low confidence">
            <a:extLst>
              <a:ext uri="{FF2B5EF4-FFF2-40B4-BE49-F238E27FC236}">
                <a16:creationId xmlns:a16="http://schemas.microsoft.com/office/drawing/2014/main" id="{06AD7D7C-455D-5BB9-29FA-492FF3B73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354" y="0"/>
            <a:ext cx="2483645" cy="1655763"/>
          </a:xfrm>
          <a:prstGeom prst="rect">
            <a:avLst/>
          </a:prstGeom>
        </p:spPr>
      </p:pic>
      <p:pic>
        <p:nvPicPr>
          <p:cNvPr id="8" name="Picture 7" descr="A picture containing outdoor, footwear, sky, person&#10;&#10;Description automatically generated">
            <a:extLst>
              <a:ext uri="{FF2B5EF4-FFF2-40B4-BE49-F238E27FC236}">
                <a16:creationId xmlns:a16="http://schemas.microsoft.com/office/drawing/2014/main" id="{14AF9A03-DB53-98F1-0999-C8B8DBC46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14" y="0"/>
            <a:ext cx="2646893" cy="1655762"/>
          </a:xfrm>
          <a:prstGeom prst="rect">
            <a:avLst/>
          </a:prstGeom>
        </p:spPr>
      </p:pic>
    </p:spTree>
    <p:extLst>
      <p:ext uri="{BB962C8B-B14F-4D97-AF65-F5344CB8AC3E}">
        <p14:creationId xmlns:p14="http://schemas.microsoft.com/office/powerpoint/2010/main" val="1158180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647</Words>
  <Application>Microsoft Office PowerPoint</Application>
  <PresentationFormat>Widescreen</PresentationFormat>
  <Paragraphs>82</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Dates:</vt:lpstr>
      <vt:lpstr>PowerPoint Presentation</vt:lpstr>
      <vt:lpstr> Introduction</vt:lpstr>
      <vt:lpstr>Leonie and Simon Spencer: Lifestyle Travel</vt:lpstr>
      <vt:lpstr>Leonie and Simon Spencer: Lifestyle Travel</vt:lpstr>
      <vt:lpstr>Video Summary</vt:lpstr>
      <vt:lpstr>Terry Simpson: Parent Tour</vt:lpstr>
      <vt:lpstr>Application Process  https://www.surveymonkey.com/r/KCZ3TMP </vt:lpstr>
      <vt:lpstr>Fundrasing  </vt:lpstr>
      <vt:lpstr>Payment Schedule   </vt:lpstr>
      <vt:lpstr>Criteria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Shawcroft</dc:creator>
  <cp:lastModifiedBy>Howard Clark</cp:lastModifiedBy>
  <cp:revision>3</cp:revision>
  <dcterms:created xsi:type="dcterms:W3CDTF">2023-05-28T22:52:55Z</dcterms:created>
  <dcterms:modified xsi:type="dcterms:W3CDTF">2023-06-05T22:43:49Z</dcterms:modified>
</cp:coreProperties>
</file>